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3"/>
  </p:sldMasterIdLst>
  <p:notesMasterIdLst>
    <p:notesMasterId r:id="rId5"/>
  </p:notesMasterIdLst>
  <p:sldIdLst>
    <p:sldId id="430" r:id="rId4"/>
    <p:sldId id="455" r:id="rId6"/>
    <p:sldId id="256" r:id="rId7"/>
    <p:sldId id="424" r:id="rId8"/>
    <p:sldId id="461" r:id="rId9"/>
    <p:sldId id="258" r:id="rId10"/>
    <p:sldId id="259" r:id="rId11"/>
    <p:sldId id="264" r:id="rId12"/>
    <p:sldId id="262" r:id="rId13"/>
    <p:sldId id="260" r:id="rId14"/>
    <p:sldId id="275" r:id="rId15"/>
    <p:sldId id="431" r:id="rId16"/>
    <p:sldId id="459" r:id="rId17"/>
    <p:sldId id="438" r:id="rId18"/>
    <p:sldId id="439" r:id="rId19"/>
    <p:sldId id="460" r:id="rId20"/>
    <p:sldId id="435" r:id="rId21"/>
    <p:sldId id="454" r:id="rId22"/>
    <p:sldId id="436" r:id="rId23"/>
    <p:sldId id="458" r:id="rId24"/>
    <p:sldId id="266" r:id="rId25"/>
    <p:sldId id="267" r:id="rId26"/>
    <p:sldId id="462" r:id="rId27"/>
    <p:sldId id="429" r:id="rId28"/>
  </p:sldIdLst>
  <p:sldSz cx="12192000" cy="6858000"/>
  <p:notesSz cx="6858000" cy="9144000"/>
  <p:embeddedFontLst>
    <p:embeddedFont>
      <p:font typeface="方正清刻本悦宋简体" panose="02000000000000000000" pitchFamily="2" charset="-122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微软雅黑" panose="020B0503020204020204" pitchFamily="34" charset="-122"/>
      <p:regular r:id="rId37"/>
    </p:embeddedFont>
    <p:embeddedFont>
      <p:font typeface="等线" panose="02010600030101010101" charset="-122"/>
      <p:regular r:id="rId38"/>
    </p:embeddedFont>
    <p:embeddedFont>
      <p:font typeface="等线 Light" panose="02010600030101010101" charset="-122"/>
      <p:regular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E4E4E4"/>
    <a:srgbClr val="7B8994"/>
    <a:srgbClr val="AE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9" autoAdjust="0"/>
    <p:restoredTop sz="92543" autoAdjust="0"/>
  </p:normalViewPr>
  <p:slideViewPr>
    <p:cSldViewPr snapToGrid="0">
      <p:cViewPr varScale="1">
        <p:scale>
          <a:sx n="35" d="100"/>
          <a:sy n="35" d="100"/>
        </p:scale>
        <p:origin x="51" y="5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523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2ADEE-62A3-445A-A3BD-BF019F7A04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27965-95CC-466F-A5EF-C4BE2828A66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5D42A-D440-4501-B5BD-0E3320A5C8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5D42A-D440-4501-B5BD-0E3320A5C8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CC893-C7D0-4B74-B876-3DBCE0704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56B0F-680F-4700-BA20-41517504AF3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.xml"/><Relationship Id="rId3" Type="http://schemas.openxmlformats.org/officeDocument/2006/relationships/image" Target="../media/image2.png"/><Relationship Id="rId2" Type="http://schemas.microsoft.com/office/2007/relationships/media" Target="file:///D:\&#20010;&#20154;&#25968;&#25454;\&#29677;&#32423;\&#22823;&#19968;\&#20808;&#36827;&#29677;&#38598;&#20307;\&#19978;&#20132;&#32032;&#26448;\PPT-16&#32423;&#35745;&#31639;&#26426;&#20108;&#29677;\ppt.mp3" TargetMode="External"/><Relationship Id="rId1" Type="http://schemas.openxmlformats.org/officeDocument/2006/relationships/audio" Target="file:///D:\&#20010;&#20154;&#25968;&#25454;\&#29677;&#32423;\&#22823;&#19968;\&#20808;&#36827;&#29677;&#38598;&#20307;\&#19978;&#20132;&#32032;&#26448;\PPT-16&#32423;&#35745;&#31639;&#26426;&#20108;&#29677;\ppt.mp3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.png"/><Relationship Id="rId2" Type="http://schemas.microsoft.com/office/2007/relationships/media" Target="file:///D:\&#20010;&#20154;&#25968;&#25454;\&#29677;&#32423;\&#22823;&#19968;\&#20808;&#36827;&#29677;&#38598;&#20307;\&#19978;&#20132;&#32032;&#26448;\PPT-16&#32423;&#35745;&#31639;&#26426;&#20108;&#29677;\ppt.mp3" TargetMode="External"/><Relationship Id="rId1" Type="http://schemas.openxmlformats.org/officeDocument/2006/relationships/audio" Target="file:///D:\&#20010;&#20154;&#25968;&#25454;\&#29677;&#32423;\&#22823;&#19968;\&#20808;&#36827;&#29677;&#38598;&#20307;\&#19978;&#20132;&#32032;&#26448;\PPT-16&#32423;&#35745;&#31639;&#26426;&#20108;&#29677;\ppt.mp3" TargetMode="Externa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24150" y="2613660"/>
            <a:ext cx="6744335" cy="829945"/>
            <a:chOff x="4290" y="4116"/>
            <a:chExt cx="10621" cy="1307"/>
          </a:xfrm>
        </p:grpSpPr>
        <p:sp>
          <p:nvSpPr>
            <p:cNvPr id="21" name="矩形 20"/>
            <p:cNvSpPr/>
            <p:nvPr/>
          </p:nvSpPr>
          <p:spPr>
            <a:xfrm>
              <a:off x="4290" y="4448"/>
              <a:ext cx="10620" cy="6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290" y="4116"/>
              <a:ext cx="1062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spc="300" dirty="0" err="1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Hziee</a:t>
              </a:r>
              <a:r>
                <a:rPr lang="zh-CN" altLang="en-US" sz="4800" spc="3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第二课堂成绩单</a:t>
              </a:r>
              <a:endParaRPr lang="en-US" altLang="zh-CN" sz="4800" spc="3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505833" y="3525748"/>
            <a:ext cx="5180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加强校际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交流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，促进共同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发展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47310" y="3982085"/>
            <a:ext cx="2393950" cy="3067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汇报日期：</a:t>
            </a:r>
            <a:r>
              <a:rPr lang="en-US" altLang="zh-CN" sz="14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2018</a:t>
            </a:r>
            <a:r>
              <a:rPr lang="zh-CN" altLang="en-US" sz="14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年</a:t>
            </a:r>
            <a:r>
              <a:rPr lang="en-US" altLang="zh-CN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10</a:t>
            </a:r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月</a:t>
            </a:r>
            <a:endParaRPr lang="zh-CN" altLang="en-US" sz="1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095750" y="2276475"/>
            <a:ext cx="4246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3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同济大学浙江学院</a:t>
            </a:r>
            <a:r>
              <a:rPr lang="en-US" altLang="zh-CN" sz="1600" spc="3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&amp;</a:t>
            </a:r>
            <a:r>
              <a:rPr lang="zh-CN" altLang="en-US" sz="1600" spc="3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杭电信息工程学院</a:t>
            </a:r>
            <a:endParaRPr lang="zh-CN" altLang="en-US" sz="1600" spc="3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475162" y="207466"/>
            <a:ext cx="3241676" cy="2172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475162" y="6437541"/>
            <a:ext cx="3241676" cy="2172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ppt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42630" y="-2590800"/>
            <a:ext cx="495300" cy="495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4406"/>
    </mc:Choice>
    <mc:Fallback>
      <p:transition advClick="0" advTm="4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58115" y="68580"/>
            <a:ext cx="286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校园品牌体系化 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51159" y="590550"/>
            <a:ext cx="3289683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4.</a:t>
            </a:r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素质拓展课程</a:t>
            </a:r>
            <a:endParaRPr lang="zh-CN" altLang="en-US" sz="3600" dirty="0"/>
          </a:p>
        </p:txBody>
      </p:sp>
      <p:sp>
        <p:nvSpPr>
          <p:cNvPr id="22" name="文本框 21"/>
          <p:cNvSpPr txBox="1"/>
          <p:nvPr/>
        </p:nvSpPr>
        <p:spPr>
          <a:xfrm>
            <a:off x="3904421" y="2010647"/>
            <a:ext cx="7810783" cy="4524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包括：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湖畔大讲堂、 “信工好声音”校园十佳歌手比赛、“我与星青年有个约会”礼仪风采大赛、The.Color.Run彩虹酷跑、“明辩杯</a:t>
            </a:r>
            <a:r>
              <a:rPr lang="en-US" altLang="zh-CN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”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辩论赛、十大提案学生权益节等</a:t>
            </a:r>
            <a:r>
              <a:rPr lang="en-US" altLang="zh-CN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50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余项校园精品活动。</a:t>
            </a:r>
            <a:endParaRPr lang="en-US" altLang="zh-CN" sz="20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活动一：湖畔大讲堂</a:t>
            </a:r>
            <a:endParaRPr lang="en-US" altLang="zh-CN" sz="2000" b="1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邀请企业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CEO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、收藏家、学者等较强理论水平或实践经验的专家开展有益学生的品牌讲座，弥补独立学院学生在知识深度和广度上的不足。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活动二：湖畔之鹰培训师团队</a:t>
            </a:r>
            <a:endParaRPr lang="en-US" altLang="zh-CN" sz="2000" b="1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成立于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2017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年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10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月，是一只以团队素质拓展为核心的培训师队伍。可以解决学院内团队素拓需求，培训可以有效加强团队氛围、责任感。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23" name="图片 -2147482600" descr="湖畔大讲堂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796" y="2317321"/>
            <a:ext cx="3164394" cy="210976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图片 2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5" y="4581044"/>
            <a:ext cx="3164651" cy="21097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ASUS\Documents\Tencent Files\935758781\FileRecv\MobileFile\IMG_0880.JPG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8" t="10936" r="9236" b="10485"/>
          <a:stretch>
            <a:fillRect/>
          </a:stretch>
        </p:blipFill>
        <p:spPr>
          <a:xfrm>
            <a:off x="693584" y="2306489"/>
            <a:ext cx="2881030" cy="1818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 descr="C:\Users\ASUS\Documents\Tencent Files\935758781\FileRecv\MobileFile\8EF890218B1223430787FA7769EB735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8467" y="3657740"/>
            <a:ext cx="2880021" cy="1818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图片 16" descr="/var/folders/vs/cdlhy4cn385c429844w22zdh0000gn/T/com.microsoft.Word/WebArchiveCopyPasteTempFiles/640?wx_fmt=png&amp;wxfrom=5&amp;wx_lazy=1&amp;wx_co=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88" y="5190131"/>
            <a:ext cx="3066129" cy="1437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4391848" y="590550"/>
            <a:ext cx="340830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 </a:t>
            </a:r>
            <a:r>
              <a:rPr lang="en-US" altLang="zh-CN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5.</a:t>
            </a:r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兴趣特长课程</a:t>
            </a:r>
            <a:endParaRPr lang="zh-CN" altLang="en-US" sz="3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58115" y="68580"/>
            <a:ext cx="286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校园品牌体系化 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04421" y="2010647"/>
            <a:ext cx="7810783" cy="406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包括：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百团大战暨社团招新、社联晚会暨艺术团成立周年晚会、元旦游园、社团文化节、</a:t>
            </a: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社团公开课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等</a:t>
            </a:r>
            <a:endParaRPr lang="en-US" altLang="zh-CN" sz="20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十佳社团：青森漫研社</a:t>
            </a:r>
            <a:endParaRPr lang="en-US" altLang="zh-CN" sz="2000" b="1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成立于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2015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年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10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月创办仅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年，举办两届冬日祭，荣获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2018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年“中国国际动漫节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cosplay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超级盛典”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15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人以下组 “最具潜力奖”。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十佳社团：推着走骑行社</a:t>
            </a:r>
            <a:endParaRPr lang="en-US" altLang="zh-CN" sz="2000" b="1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成立于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2015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年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10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月创办仅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年，荣获第三届环蓬莱仙岛挑战赛团体第二、环浙骑游大会龙泉总决赛个人第八等大小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30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余项奖项。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273557" y="2851182"/>
            <a:ext cx="7644886" cy="28108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52425">
              <a:lnSpc>
                <a:spcPct val="150000"/>
              </a:lnSpc>
            </a:pP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近</a:t>
            </a:r>
            <a:r>
              <a:rPr 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5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年，学院共获省级及以上学科竞赛奖项</a:t>
            </a:r>
            <a:r>
              <a:rPr 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623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项，涵盖电子设计、多媒体、服务外包、案例分析、财会信息化等</a:t>
            </a:r>
            <a:r>
              <a:rPr 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40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余个项目及类别，参与学科竞赛学生达</a:t>
            </a:r>
            <a:r>
              <a:rPr 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8300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人次，累计获奖人数达</a:t>
            </a:r>
            <a:r>
              <a:rPr 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2164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人次。全国高等教育学会发布的</a:t>
            </a:r>
            <a:r>
              <a:rPr lang="en-US" altLang="zh-CN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中国高校创新人才培养暨学科竞赛评估结果</a:t>
            </a:r>
            <a:r>
              <a:rPr lang="en-US" altLang="zh-CN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中，学院在</a:t>
            </a:r>
            <a:r>
              <a:rPr 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2012—2016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年全国普通高校竞赛评估本科组中位列全国独立学院第三。     </a:t>
            </a:r>
            <a:endParaRPr lang="zh-CN" altLang="en-US" sz="20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8115" y="68580"/>
            <a:ext cx="286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校园品牌体系化 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91046" y="590550"/>
            <a:ext cx="3409908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 </a:t>
            </a:r>
            <a:r>
              <a:rPr lang="en-US" altLang="zh-CN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6.</a:t>
            </a:r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学科竞赛课程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82064" y="1133239"/>
            <a:ext cx="3823410" cy="1605915"/>
            <a:chOff x="1432" y="2974"/>
            <a:chExt cx="3029" cy="2529"/>
          </a:xfrm>
        </p:grpSpPr>
        <p:sp>
          <p:nvSpPr>
            <p:cNvPr id="2" name="文本框 1"/>
            <p:cNvSpPr txBox="1"/>
            <p:nvPr/>
          </p:nvSpPr>
          <p:spPr>
            <a:xfrm>
              <a:off x="1432" y="2974"/>
              <a:ext cx="3029" cy="1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ts val="4000"/>
                </a:lnSpc>
              </a:pPr>
              <a:r>
                <a:rPr lang="zh-CN" altLang="en-US" sz="3600" b="1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课堂</a:t>
              </a:r>
              <a:r>
                <a:rPr lang="zh-CN" altLang="en-US" sz="3600" b="1" dirty="0">
                  <a:solidFill>
                    <a:schemeClr val="accent2">
                      <a:lumMod val="7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目录</a:t>
              </a:r>
              <a:r>
                <a:rPr lang="zh-CN" altLang="en-US" sz="3600" b="1" dirty="0">
                  <a:solidFill>
                    <a:srgbClr val="FF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</a:t>
              </a:r>
              <a:endParaRPr lang="en-US" altLang="zh-CN" sz="3600" b="1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  <a:p>
              <a:pPr algn="ctr" fontAlgn="auto">
                <a:lnSpc>
                  <a:spcPts val="4000"/>
                </a:lnSpc>
              </a:pPr>
              <a:r>
                <a:rPr lang="zh-CN" altLang="en-US" sz="3600" b="1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三大</a:t>
              </a:r>
              <a:r>
                <a:rPr lang="zh-CN" altLang="en-US" sz="3600" b="1" dirty="0">
                  <a:solidFill>
                    <a:schemeClr val="accent2">
                      <a:lumMod val="7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要点</a:t>
              </a:r>
              <a:endParaRPr lang="zh-CN" altLang="en-US" sz="3600" b="1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367" y="4776"/>
              <a:ext cx="1269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7B8994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CATALOG</a:t>
              </a:r>
              <a:endParaRPr lang="en-US" altLang="zh-CN" sz="2400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4475162" y="207466"/>
            <a:ext cx="3241676" cy="217289"/>
          </a:xfrm>
          <a:prstGeom prst="rect">
            <a:avLst/>
          </a:prstGeom>
          <a:solidFill>
            <a:srgbClr val="7B8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475162" y="6437541"/>
            <a:ext cx="3241676" cy="217289"/>
          </a:xfrm>
          <a:prstGeom prst="rect">
            <a:avLst/>
          </a:prstGeom>
          <a:solidFill>
            <a:srgbClr val="7B8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文本框 111"/>
          <p:cNvSpPr txBox="1"/>
          <p:nvPr/>
        </p:nvSpPr>
        <p:spPr>
          <a:xfrm>
            <a:off x="3344545" y="3134360"/>
            <a:ext cx="605091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一、校园品牌体系化  </a:t>
            </a:r>
            <a:r>
              <a:rPr lang="zh-CN" altLang="en-US" sz="2800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活动变课程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endParaRPr lang="en-US" altLang="zh-CN" sz="28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二、第二课堂制度化  </a:t>
            </a:r>
            <a:r>
              <a:rPr lang="zh-CN" altLang="en-US" sz="2800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成果变学分</a:t>
            </a:r>
            <a:endParaRPr lang="en-US" altLang="zh-CN" sz="2800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endParaRPr lang="en-US" altLang="zh-CN" sz="28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三、课堂成绩数字化  </a:t>
            </a:r>
            <a:r>
              <a:rPr lang="zh-CN" altLang="en-US" sz="2800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线下变线上</a:t>
            </a:r>
            <a:endParaRPr lang="zh-CN" altLang="en-US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360"/>
    </mc:Choice>
    <mc:Fallback>
      <p:transition spd="med" advClick="0" advTm="436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/>
        </p:nvGraphicFramePr>
        <p:xfrm>
          <a:off x="6432985" y="4444936"/>
          <a:ext cx="5474971" cy="1754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53"/>
                <a:gridCol w="1379206"/>
                <a:gridCol w="1379206"/>
                <a:gridCol w="1379206"/>
              </a:tblGrid>
              <a:tr h="4876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dirty="0" err="1"/>
                        <a:t>类别</a:t>
                      </a:r>
                      <a:r>
                        <a:rPr lang="en-US" sz="1600" dirty="0"/>
                        <a:t>/</a:t>
                      </a:r>
                      <a:r>
                        <a:rPr lang="en-US" sz="1600" dirty="0" err="1"/>
                        <a:t>标准分</a:t>
                      </a:r>
                      <a:endParaRPr lang="en-US" altLang="en-US" sz="1600" b="1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 err="1"/>
                        <a:t>优秀团队</a:t>
                      </a:r>
                      <a:endParaRPr lang="en-US" altLang="en-US" sz="1600" b="1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 </a:t>
                      </a:r>
                      <a:endParaRPr lang="en-US" altLang="en-US" sz="1600" b="1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 err="1"/>
                        <a:t>负责人</a:t>
                      </a:r>
                      <a:endParaRPr lang="en-US" altLang="en-US" sz="1600" b="1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 err="1"/>
                        <a:t>骨干</a:t>
                      </a:r>
                      <a:endParaRPr lang="en-US" altLang="en-US" sz="1600" b="1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成员</a:t>
                      </a:r>
                      <a:endParaRPr lang="en-US" altLang="en-US" sz="1600" b="1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国家级</a:t>
                      </a:r>
                      <a:endParaRPr lang="en-US" altLang="en-US" sz="16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8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5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4</a:t>
                      </a:r>
                      <a:endParaRPr lang="en-US" altLang="en-US" sz="16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省  级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6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4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3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</a:tr>
              <a:tr h="1524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校  级</a:t>
                      </a:r>
                      <a:endParaRPr lang="en-US" altLang="en-US" sz="16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4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3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2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</a:tr>
              <a:tr h="2914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院  级</a:t>
                      </a:r>
                      <a:endParaRPr lang="en-US" altLang="en-US" sz="16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3</a:t>
                      </a:r>
                      <a:endParaRPr lang="en-US" altLang="en-US" sz="16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2</a:t>
                      </a:r>
                      <a:endParaRPr lang="en-US" altLang="en-US" sz="16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1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6432985" y="2972978"/>
          <a:ext cx="5475599" cy="97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2949"/>
                <a:gridCol w="728155"/>
                <a:gridCol w="910996"/>
                <a:gridCol w="910996"/>
                <a:gridCol w="872503"/>
              </a:tblGrid>
              <a:tr h="4896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 err="1"/>
                        <a:t>个人荣誉称号</a:t>
                      </a:r>
                      <a:endParaRPr lang="en-US" altLang="en-US" sz="1600" b="1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 err="1"/>
                        <a:t>全国</a:t>
                      </a:r>
                      <a:endParaRPr lang="en-US" altLang="en-US" sz="1600" b="1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省级</a:t>
                      </a:r>
                      <a:endParaRPr lang="en-US" altLang="en-US" sz="1600" b="1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 err="1"/>
                        <a:t>校级</a:t>
                      </a:r>
                      <a:endParaRPr lang="en-US" altLang="en-US" sz="1600" b="1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 err="1"/>
                        <a:t>院级</a:t>
                      </a:r>
                      <a:endParaRPr lang="en-US" altLang="en-US" sz="1600" b="1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</a:tr>
              <a:tr h="2448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 err="1"/>
                        <a:t>优秀团员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4</a:t>
                      </a:r>
                      <a:endParaRPr lang="en-US" altLang="en-US" sz="16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3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2</a:t>
                      </a:r>
                      <a:endParaRPr lang="en-US" altLang="en-US" sz="16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1</a:t>
                      </a:r>
                      <a:endParaRPr lang="en-US" altLang="en-US" sz="16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2448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 err="1"/>
                        <a:t>优秀团干部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5</a:t>
                      </a:r>
                      <a:endParaRPr lang="en-US" altLang="en-US" sz="16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4</a:t>
                      </a:r>
                      <a:endParaRPr lang="en-US" altLang="en-US" sz="16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3</a:t>
                      </a:r>
                      <a:endParaRPr lang="en-US" altLang="en-US" sz="16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2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/>
        </p:nvGraphicFramePr>
        <p:xfrm>
          <a:off x="304918" y="4131521"/>
          <a:ext cx="5422030" cy="1901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406"/>
                <a:gridCol w="1084406"/>
                <a:gridCol w="1084406"/>
                <a:gridCol w="1084406"/>
                <a:gridCol w="1084406"/>
              </a:tblGrid>
              <a:tr h="410775">
                <a:tc gridSpan="5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 err="1"/>
                        <a:t>名次</a:t>
                      </a:r>
                      <a:r>
                        <a:rPr lang="en-US" sz="1600" dirty="0"/>
                        <a:t>/</a:t>
                      </a:r>
                      <a:r>
                        <a:rPr lang="en-US" sz="1600" dirty="0" err="1"/>
                        <a:t>等级以及加分</a:t>
                      </a:r>
                      <a:r>
                        <a:rPr lang="en-US" sz="1600" dirty="0"/>
                        <a:t>             </a:t>
                      </a:r>
                      <a:endParaRPr lang="en-US" altLang="en-US" sz="1600" b="1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98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/>
                        <a:t> </a:t>
                      </a:r>
                      <a:r>
                        <a:rPr lang="en-US" altLang="zh-CN" sz="1600" dirty="0" err="1"/>
                        <a:t>竞赛</a:t>
                      </a:r>
                      <a:r>
                        <a:rPr lang="zh-CN" altLang="en-US" sz="1600" dirty="0"/>
                        <a:t>项目</a:t>
                      </a:r>
                      <a:endParaRPr lang="en-US" altLang="en-US" sz="1600" b="1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dirty="0" err="1"/>
                        <a:t>一等奖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 err="1"/>
                        <a:t>二等奖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 err="1"/>
                        <a:t>三等奖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 err="1"/>
                        <a:t>优胜奖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</a:tr>
              <a:tr h="29819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全国</a:t>
                      </a:r>
                      <a:endParaRPr lang="en-US" altLang="en-US" sz="16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20</a:t>
                      </a:r>
                      <a:endParaRPr lang="en-US" altLang="en-US" sz="16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16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13</a:t>
                      </a:r>
                      <a:endParaRPr lang="en-US" altLang="en-US" sz="16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10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</a:tr>
              <a:tr h="29819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省级</a:t>
                      </a:r>
                      <a:endParaRPr lang="en-US" altLang="en-US" sz="16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9</a:t>
                      </a:r>
                      <a:endParaRPr lang="en-US" altLang="en-US" sz="16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8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7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6</a:t>
                      </a:r>
                      <a:endParaRPr lang="en-US" altLang="en-US" sz="16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</a:tr>
              <a:tr h="29819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 err="1"/>
                        <a:t>校级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5</a:t>
                      </a:r>
                      <a:endParaRPr lang="en-US" altLang="en-US" sz="16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4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3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2</a:t>
                      </a:r>
                      <a:endParaRPr lang="en-US" altLang="en-US" sz="16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</a:tr>
              <a:tr h="29819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 err="1"/>
                        <a:t>院级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4</a:t>
                      </a:r>
                      <a:endParaRPr lang="en-US" altLang="en-US" sz="16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3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2</a:t>
                      </a:r>
                      <a:endParaRPr lang="en-US" altLang="en-US" sz="16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1</a:t>
                      </a:r>
                      <a:endParaRPr lang="en-US" altLang="en-US" sz="1600" b="0" dirty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58115" y="68580"/>
            <a:ext cx="286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第二课堂制度化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6253909" y="2606892"/>
            <a:ext cx="5899111" cy="397849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49847" y="3827984"/>
            <a:ext cx="5937885" cy="275739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092087" y="590550"/>
            <a:ext cx="4007828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 综合测评（部分）</a:t>
            </a:r>
            <a:endParaRPr lang="zh-CN" altLang="en-US" sz="3600" dirty="0"/>
          </a:p>
        </p:txBody>
      </p:sp>
      <p:sp>
        <p:nvSpPr>
          <p:cNvPr id="16" name="矩形 15"/>
          <p:cNvSpPr/>
          <p:nvPr/>
        </p:nvSpPr>
        <p:spPr>
          <a:xfrm>
            <a:off x="2193362" y="6082784"/>
            <a:ext cx="1535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技能加分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63279" y="6199441"/>
            <a:ext cx="1535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团队荣誉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402790" y="4036955"/>
            <a:ext cx="1535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个人荣誉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514" y="2020612"/>
            <a:ext cx="6233492" cy="142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挂钩奖学金：</a:t>
            </a:r>
            <a:r>
              <a:rPr lang="zh-CN" altLang="en-US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综测分</a:t>
            </a:r>
            <a:r>
              <a:rPr lang="en-US" altLang="zh-CN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=</a:t>
            </a:r>
            <a:r>
              <a:rPr lang="zh-CN" altLang="en-US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智育分</a:t>
            </a:r>
            <a:r>
              <a:rPr lang="en-US" altLang="zh-CN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+</a:t>
            </a:r>
            <a:r>
              <a:rPr lang="zh-CN" altLang="en-US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德育分</a:t>
            </a:r>
            <a:r>
              <a:rPr lang="en-US" altLang="zh-CN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+</a:t>
            </a:r>
            <a:r>
              <a:rPr lang="zh-CN" altLang="en-US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技能分</a:t>
            </a:r>
            <a:r>
              <a:rPr lang="en-US" altLang="zh-CN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+</a:t>
            </a:r>
            <a:r>
              <a:rPr lang="zh-CN" altLang="en-US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体育分</a:t>
            </a:r>
            <a:endParaRPr lang="en-US" altLang="zh-CN" sz="20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第七款第二条：参加校园活动每次可获得</a:t>
            </a:r>
            <a:r>
              <a:rPr lang="en-US" altLang="zh-CN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0.5</a:t>
            </a:r>
            <a:r>
              <a:rPr lang="zh-CN" altLang="en-US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分，每学期不超过</a:t>
            </a:r>
            <a:r>
              <a:rPr lang="en-US" altLang="zh-CN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8</a:t>
            </a:r>
            <a:r>
              <a:rPr lang="zh-CN" altLang="en-US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次。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/>
        </p:nvGraphicFramePr>
        <p:xfrm>
          <a:off x="1829752" y="4312693"/>
          <a:ext cx="8532495" cy="1717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226"/>
                <a:gridCol w="914400"/>
                <a:gridCol w="5996869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第二课堂名称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学分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获得途径</a:t>
                      </a:r>
                      <a:endParaRPr lang="zh-CN" altLang="en-US" dirty="0"/>
                    </a:p>
                  </a:txBody>
                  <a:tcPr/>
                </a:tc>
              </a:tr>
              <a:tr h="696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讲座学分</a:t>
                      </a:r>
                      <a:endParaRPr lang="zh-CN" altLang="en-US" sz="18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/>
                        <a:t>1</a:t>
                      </a:r>
                      <a:endParaRPr lang="en-US" altLang="zh-CN" sz="18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/>
                        <a:t>在校期间须累计参加由学院团委审核、教务部认定的学术类讲座</a:t>
                      </a:r>
                      <a:r>
                        <a:rPr lang="en-US" altLang="zh-CN" sz="1800" dirty="0"/>
                        <a:t>8</a:t>
                      </a:r>
                      <a:r>
                        <a:rPr lang="zh-CN" altLang="en-US" sz="1800" dirty="0"/>
                        <a:t>次以及社会实践</a:t>
                      </a: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次。</a:t>
                      </a:r>
                      <a:endParaRPr lang="zh-CN" altLang="en-US" sz="18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/>
                        <a:t>课外实践学分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/>
                        <a:t>1</a:t>
                      </a:r>
                      <a:endParaRPr lang="en-US" altLang="zh-C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/>
                        <a:t>在校期间须累计参加由学院团委审核、教务部认定的校园精品活动</a:t>
                      </a:r>
                      <a:r>
                        <a:rPr lang="en-US" altLang="zh-CN" sz="1800" dirty="0"/>
                        <a:t>8</a:t>
                      </a:r>
                      <a:r>
                        <a:rPr lang="zh-CN" altLang="en-US" sz="1800" dirty="0"/>
                        <a:t>次及社会实践</a:t>
                      </a: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次。</a:t>
                      </a:r>
                      <a:endParaRPr lang="zh-CN" alt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58115" y="68580"/>
            <a:ext cx="286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第二课堂制度化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92087" y="590550"/>
            <a:ext cx="4007828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学分制度（部分）</a:t>
            </a:r>
            <a:endParaRPr lang="zh-CN" altLang="en-US" sz="3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2246598" y="2505278"/>
            <a:ext cx="7698804" cy="161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挂钩学分：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第二课堂学分共有</a:t>
            </a:r>
            <a:r>
              <a:rPr lang="en-US" altLang="zh-CN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种形式，其中“讲座学分”</a:t>
            </a:r>
            <a:r>
              <a:rPr lang="en-US" altLang="zh-CN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分，“课外实践学分”</a:t>
            </a:r>
            <a:r>
              <a:rPr lang="en-US" altLang="zh-CN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分。学生在校期间需在第二课堂获得满</a:t>
            </a:r>
            <a:r>
              <a:rPr lang="en-US" altLang="zh-CN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学分方可毕业。所有活动记录以“</a:t>
            </a:r>
            <a:r>
              <a:rPr lang="en-US" altLang="zh-CN" sz="2000" dirty="0" err="1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Hziee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第二课堂成绩单” 小程序记录为准。</a:t>
            </a:r>
            <a:endParaRPr lang="zh-CN" altLang="en-US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82064" y="1133239"/>
            <a:ext cx="3823410" cy="1605915"/>
            <a:chOff x="1432" y="2974"/>
            <a:chExt cx="3029" cy="2529"/>
          </a:xfrm>
        </p:grpSpPr>
        <p:sp>
          <p:nvSpPr>
            <p:cNvPr id="2" name="文本框 1"/>
            <p:cNvSpPr txBox="1"/>
            <p:nvPr/>
          </p:nvSpPr>
          <p:spPr>
            <a:xfrm>
              <a:off x="1432" y="2974"/>
              <a:ext cx="3029" cy="1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ts val="4000"/>
                </a:lnSpc>
              </a:pPr>
              <a:r>
                <a:rPr lang="zh-CN" altLang="en-US" sz="3600" b="1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课堂</a:t>
              </a:r>
              <a:r>
                <a:rPr lang="zh-CN" altLang="en-US" sz="3600" b="1" dirty="0">
                  <a:solidFill>
                    <a:schemeClr val="accent2">
                      <a:lumMod val="7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目录</a:t>
              </a:r>
              <a:r>
                <a:rPr lang="zh-CN" altLang="en-US" sz="3600" b="1" dirty="0">
                  <a:solidFill>
                    <a:srgbClr val="FF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</a:t>
              </a:r>
              <a:endParaRPr lang="en-US" altLang="zh-CN" sz="3600" b="1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  <a:p>
              <a:pPr algn="ctr" fontAlgn="auto">
                <a:lnSpc>
                  <a:spcPts val="4000"/>
                </a:lnSpc>
              </a:pPr>
              <a:r>
                <a:rPr lang="zh-CN" altLang="en-US" sz="3600" b="1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三大</a:t>
              </a:r>
              <a:r>
                <a:rPr lang="zh-CN" altLang="en-US" sz="3600" b="1" dirty="0">
                  <a:solidFill>
                    <a:schemeClr val="accent2">
                      <a:lumMod val="7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要点</a:t>
              </a:r>
              <a:endParaRPr lang="zh-CN" altLang="en-US" sz="3600" b="1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367" y="4776"/>
              <a:ext cx="1269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7B8994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CATALOG</a:t>
              </a:r>
              <a:endParaRPr lang="en-US" altLang="zh-CN" sz="2400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4475162" y="207466"/>
            <a:ext cx="3241676" cy="217289"/>
          </a:xfrm>
          <a:prstGeom prst="rect">
            <a:avLst/>
          </a:prstGeom>
          <a:solidFill>
            <a:srgbClr val="7B8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475162" y="6437541"/>
            <a:ext cx="3241676" cy="217289"/>
          </a:xfrm>
          <a:prstGeom prst="rect">
            <a:avLst/>
          </a:prstGeom>
          <a:solidFill>
            <a:srgbClr val="7B8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文本框 111"/>
          <p:cNvSpPr txBox="1"/>
          <p:nvPr/>
        </p:nvSpPr>
        <p:spPr>
          <a:xfrm>
            <a:off x="3344545" y="3134360"/>
            <a:ext cx="605091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一、校园品牌体系化  </a:t>
            </a:r>
            <a:r>
              <a:rPr lang="zh-CN" altLang="en-US" sz="2800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活动变课程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endParaRPr lang="en-US" altLang="zh-CN" sz="28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二、第二课堂制度化  </a:t>
            </a:r>
            <a:r>
              <a:rPr lang="zh-CN" altLang="en-US" sz="2800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成果变学分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endParaRPr lang="en-US" altLang="zh-CN" sz="28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三、课堂成绩数字化  </a:t>
            </a:r>
            <a:r>
              <a:rPr lang="zh-CN" altLang="en-US" sz="2800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线下变线上</a:t>
            </a:r>
            <a:endParaRPr lang="zh-CN" altLang="en-US" sz="2800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360"/>
    </mc:Choice>
    <mc:Fallback>
      <p:transition spd="med" advClick="0" advTm="436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" t="7555" r="9407" b="27381"/>
          <a:stretch>
            <a:fillRect/>
          </a:stretch>
        </p:blipFill>
        <p:spPr>
          <a:xfrm>
            <a:off x="542995" y="2002635"/>
            <a:ext cx="2528071" cy="3682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3490166" y="2166565"/>
            <a:ext cx="3368638" cy="335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易丢失</a:t>
            </a:r>
            <a:endParaRPr lang="en-US" altLang="zh-CN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易</a:t>
            </a:r>
            <a:r>
              <a:rPr lang="zh-CN" altLang="zh-CN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造假</a:t>
            </a:r>
            <a:endParaRPr lang="zh-CN" altLang="zh-CN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zh-CN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数据易遗漏</a:t>
            </a:r>
            <a:endParaRPr lang="zh-CN" altLang="zh-CN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zh-CN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不方便修改</a:t>
            </a:r>
            <a:endParaRPr lang="zh-CN" altLang="zh-CN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zh-CN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盖章流程复杂</a:t>
            </a:r>
            <a:endParaRPr lang="zh-CN" altLang="zh-CN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字迹潦草不易阅读统计</a:t>
            </a:r>
            <a:endParaRPr lang="zh-CN" altLang="zh-CN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017516" y="1957474"/>
            <a:ext cx="4888216" cy="3682338"/>
            <a:chOff x="6323125" y="1265902"/>
            <a:chExt cx="6119107" cy="460957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4" t="10187" r="4013" b="22599"/>
            <a:stretch>
              <a:fillRect/>
            </a:stretch>
          </p:blipFill>
          <p:spPr>
            <a:xfrm>
              <a:off x="9378992" y="1265902"/>
              <a:ext cx="3063240" cy="46095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1" t="8493" r="3120" b="20602"/>
            <a:stretch>
              <a:fillRect/>
            </a:stretch>
          </p:blipFill>
          <p:spPr>
            <a:xfrm>
              <a:off x="6323125" y="1265903"/>
              <a:ext cx="3063241" cy="46095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1" name="文本框 10"/>
          <p:cNvSpPr txBox="1"/>
          <p:nvPr/>
        </p:nvSpPr>
        <p:spPr>
          <a:xfrm>
            <a:off x="158115" y="68580"/>
            <a:ext cx="286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课堂成绩数字化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62158" y="590550"/>
            <a:ext cx="6067688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 学生课外活动记录册</a:t>
            </a:r>
            <a:r>
              <a:rPr lang="en-US" altLang="zh-CN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-</a:t>
            </a:r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小绿本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23412" y="6005840"/>
            <a:ext cx="495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力行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“最多跑一次”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8115" y="68580"/>
            <a:ext cx="286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课堂成绩数字化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7006" y="1399397"/>
            <a:ext cx="8384883" cy="444392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5425" y="590550"/>
            <a:ext cx="5141152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 数字团学</a:t>
            </a:r>
            <a:r>
              <a:rPr lang="en-US" altLang="zh-CN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-</a:t>
            </a:r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活动审批系统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0" t="3663" r="-1"/>
          <a:stretch>
            <a:fillRect/>
          </a:stretch>
        </p:blipFill>
        <p:spPr>
          <a:xfrm>
            <a:off x="1543196" y="1850099"/>
            <a:ext cx="2480684" cy="4191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675" y="1850099"/>
            <a:ext cx="4887075" cy="3665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4727742" y="2197202"/>
            <a:ext cx="3380198" cy="335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方便携带、使用</a:t>
            </a:r>
            <a:endParaRPr lang="zh-CN" altLang="zh-CN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zh-CN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数据清晰且真实</a:t>
            </a:r>
            <a:endParaRPr lang="zh-CN" altLang="zh-CN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zh-CN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信息</a:t>
            </a:r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完整</a:t>
            </a:r>
            <a:endParaRPr lang="zh-CN" altLang="zh-CN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zh-CN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省去中间环节</a:t>
            </a:r>
            <a:endParaRPr lang="zh-CN" altLang="zh-CN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节约时间</a:t>
            </a:r>
            <a:endParaRPr lang="zh-CN" altLang="zh-CN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zh-CN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数据易于查找</a:t>
            </a:r>
            <a:endParaRPr lang="zh-CN" altLang="zh-CN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8115" y="68580"/>
            <a:ext cx="286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课堂成绩数字化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66354" y="590550"/>
            <a:ext cx="5859296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 </a:t>
            </a:r>
            <a:r>
              <a:rPr lang="en-US" altLang="zh-CN" sz="3600" b="1" dirty="0" err="1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Hziee</a:t>
            </a:r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第二课堂成绩单小程序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1456248" y="3471059"/>
            <a:ext cx="9198500" cy="331836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一个品牌 一只团队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湖畔青年一是瓦窑湖畔（校内），寓意信工青年学子爱校、团结；二是青山湖畔（校区），寓意信工青年进取、变革。</a:t>
            </a:r>
            <a:endParaRPr lang="en-US" altLang="zh-CN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衍生：</a:t>
            </a:r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湖畔广场、湖畔运动馆、湖畔创客、湖畔之鹰素拓师等</a:t>
            </a:r>
            <a:endParaRPr lang="en-US" altLang="zh-CN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" t="5515" r="5380" b="6019"/>
          <a:stretch>
            <a:fillRect/>
          </a:stretch>
        </p:blipFill>
        <p:spPr>
          <a:xfrm>
            <a:off x="6397277" y="634177"/>
            <a:ext cx="2383235" cy="2356837"/>
          </a:xfrm>
          <a:prstGeom prst="ellipse">
            <a:avLst/>
          </a:prstGeom>
          <a:effectLst>
            <a:softEdge rad="1270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691" y="807712"/>
            <a:ext cx="2009765" cy="2009765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矩形 19"/>
          <p:cNvSpPr/>
          <p:nvPr/>
        </p:nvSpPr>
        <p:spPr>
          <a:xfrm>
            <a:off x="3902893" y="2967335"/>
            <a:ext cx="1535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湖畔青年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logo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46162" y="2966164"/>
            <a:ext cx="1885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信工版一心双环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8115" y="68580"/>
            <a:ext cx="3448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学院团学概括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8115" y="68580"/>
            <a:ext cx="286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课堂成绩数字化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58" y="2454546"/>
            <a:ext cx="6416884" cy="194890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46598" y="4781712"/>
            <a:ext cx="7698804" cy="1312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账号：</a:t>
            </a:r>
            <a:r>
              <a:rPr lang="en-US" altLang="zh-CN" sz="28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001-035</a:t>
            </a:r>
            <a:endParaRPr lang="en-US" altLang="zh-CN" sz="2800" b="1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密码：</a:t>
            </a:r>
            <a:r>
              <a:rPr lang="en-US" altLang="zh-CN" sz="2800" b="1" dirty="0" err="1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Hziee</a:t>
            </a:r>
            <a:r>
              <a:rPr lang="en-US" altLang="zh-CN" sz="28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+</a:t>
            </a:r>
            <a:r>
              <a:rPr lang="zh-CN" altLang="en-US" sz="28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账号（</a:t>
            </a:r>
            <a:r>
              <a:rPr lang="en-US" altLang="zh-CN" sz="28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H</a:t>
            </a:r>
            <a:r>
              <a:rPr lang="zh-CN" altLang="en-US" sz="28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是大写，</a:t>
            </a:r>
            <a:r>
              <a:rPr lang="en-US" altLang="zh-CN" sz="2800" b="1" dirty="0" err="1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ziee</a:t>
            </a:r>
            <a:r>
              <a:rPr lang="zh-CN" altLang="en-US" sz="28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小写）</a:t>
            </a:r>
            <a:endParaRPr lang="zh-CN" altLang="en-US" sz="2800" b="1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81891" y="590550"/>
            <a:ext cx="1228221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 体验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"/>
          <a:stretch>
            <a:fillRect/>
          </a:stretch>
        </p:blipFill>
        <p:spPr>
          <a:xfrm>
            <a:off x="400141" y="1978909"/>
            <a:ext cx="2376622" cy="4226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22" y="1978909"/>
            <a:ext cx="2376622" cy="4226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5955006" y="3078093"/>
            <a:ext cx="4958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涵盖了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校园活动、社会实践、志愿服务、学生干部履历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等内容</a:t>
            </a:r>
            <a:endParaRPr lang="en-US" altLang="zh-CN" sz="20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endParaRPr lang="en-US" altLang="zh-CN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关系到学生校园活动及奖学金评定凭证等事项</a:t>
            </a:r>
            <a:endParaRPr lang="zh-CN" altLang="en-US" sz="20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55006" y="1748076"/>
            <a:ext cx="429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由我院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β-house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工作室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团队设计</a:t>
            </a:r>
            <a:endParaRPr lang="en-US" altLang="zh-CN" sz="20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55006" y="2431256"/>
            <a:ext cx="551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具有不易丢失、携带方便、快速签章等优势</a:t>
            </a:r>
            <a:endParaRPr lang="en-US" altLang="zh-CN" sz="20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195" y="4832419"/>
            <a:ext cx="3654175" cy="110983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58115" y="68580"/>
            <a:ext cx="286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课堂成绩数字化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66354" y="590550"/>
            <a:ext cx="5859296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 </a:t>
            </a:r>
            <a:r>
              <a:rPr lang="en-US" altLang="zh-CN" sz="3600" b="1" dirty="0" err="1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Hziee</a:t>
            </a:r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第二课堂成绩单小程序</a:t>
            </a:r>
            <a:endParaRPr lang="zh-CN" altLang="en-US" sz="3600" dirty="0"/>
          </a:p>
        </p:txBody>
      </p:sp>
      <p:sp>
        <p:nvSpPr>
          <p:cNvPr id="19" name="矩形 18"/>
          <p:cNvSpPr/>
          <p:nvPr/>
        </p:nvSpPr>
        <p:spPr>
          <a:xfrm>
            <a:off x="3635453" y="6267450"/>
            <a:ext cx="1535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管理员页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2713" y="6267450"/>
            <a:ext cx="2394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个人页（签章页）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955906" y="3055009"/>
            <a:ext cx="6096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始于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2012</a:t>
            </a:r>
            <a:b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</a:b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从 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2016 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年 开 始 承 担 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学生会公众号后台 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维 护 工 作</a:t>
            </a:r>
            <a:endParaRPr lang="en-US" altLang="zh-CN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曾设计运营 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学院官网 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提 供 技 术 支 持</a:t>
            </a:r>
            <a:endParaRPr lang="en-US" altLang="zh-CN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4" t="8577" r="12093" b="8518"/>
          <a:stretch>
            <a:fillRect/>
          </a:stretch>
        </p:blipFill>
        <p:spPr>
          <a:xfrm>
            <a:off x="705046" y="3145806"/>
            <a:ext cx="3702628" cy="3051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13" y="503297"/>
            <a:ext cx="3907253" cy="2463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4955906" y="447230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工 作 室 毕 业 学 长 学 姐 就 职 于</a:t>
            </a:r>
            <a:endParaRPr lang="en-US" altLang="zh-CN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 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Oracle  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阿里巴巴 网易 华为 大华等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5906" y="5366382"/>
            <a:ext cx="6253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首 届 杭 州 市 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大学生信息安全竞赛 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 三 名 </a:t>
            </a:r>
            <a:b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</a:b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 五 届 星 青 年“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科技之星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”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8115" y="68580"/>
            <a:ext cx="286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课堂成绩数字化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44749" y="590550"/>
            <a:ext cx="3302507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 </a:t>
            </a:r>
            <a:r>
              <a:rPr lang="en-US" altLang="zh-CN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β-house</a:t>
            </a:r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工作室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601656" y="128106"/>
          <a:ext cx="5460005" cy="6182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233"/>
                <a:gridCol w="280468"/>
                <a:gridCol w="1328082"/>
                <a:gridCol w="833755"/>
                <a:gridCol w="1205184"/>
                <a:gridCol w="833283"/>
              </a:tblGrid>
              <a:tr h="447550"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杭州电子科技大学信息工程学院第二课堂成绩单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433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姓名</a:t>
                      </a:r>
                      <a:endParaRPr lang="zh-CN" altLang="en-US" sz="12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方宇晗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/>
                        <a:t>性别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男</a:t>
                      </a:r>
                      <a:endParaRPr lang="zh-CN" altLang="en-US" sz="1200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</a:tr>
              <a:tr h="275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/>
                        <a:t>民族</a:t>
                      </a:r>
                      <a:endParaRPr lang="zh-CN" altLang="en-US" sz="12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汉族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/>
                        <a:t>出生年月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1997.06</a:t>
                      </a:r>
                      <a:endParaRPr lang="zh-CN" altLang="en-US" sz="1200" dirty="0"/>
                    </a:p>
                  </a:txBody>
                  <a:tcPr anchor="ctr"/>
                </a:tc>
                <a:tc vMerge="1">
                  <a:tcPr/>
                </a:tc>
              </a:tr>
              <a:tr h="275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/>
                        <a:t>学号</a:t>
                      </a:r>
                      <a:endParaRPr lang="zh-CN" altLang="en-US" sz="12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15909226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/>
                        <a:t>政治面貌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党员</a:t>
                      </a:r>
                      <a:endParaRPr lang="zh-CN" altLang="en-US" sz="1200" dirty="0"/>
                    </a:p>
                  </a:txBody>
                  <a:tcPr anchor="ctr"/>
                </a:tc>
                <a:tc vMerge="1">
                  <a:tcPr/>
                </a:tc>
              </a:tr>
              <a:tr h="217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/>
                        <a:t>院系</a:t>
                      </a:r>
                      <a:endParaRPr lang="zh-CN" altLang="en-US" sz="1200" b="1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财会系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cPr/>
                </a:tc>
                <a:tc hMerge="1">
                  <a:tcPr anchor="ctr"/>
                </a:tc>
                <a:tc hMerge="1">
                  <a:tcPr anchor="ctr"/>
                </a:tc>
                <a:tc vMerge="1">
                  <a:tcPr/>
                </a:tc>
              </a:tr>
              <a:tr h="346124">
                <a:tc gridSpan="2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活动内容</a:t>
                      </a:r>
                      <a:endParaRPr lang="zh-CN" altLang="en-US" sz="1200" b="1" dirty="0"/>
                    </a:p>
                  </a:txBody>
                  <a:tcPr anchor="ctr"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考核评分</a:t>
                      </a:r>
                      <a:endParaRPr lang="zh-CN" altLang="en-US" sz="1200" b="1" dirty="0"/>
                    </a:p>
                  </a:txBody>
                  <a:tcPr anchor="ctr"/>
                </a:tc>
              </a:tr>
              <a:tr h="286028">
                <a:tc rowSpan="3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/>
                        <a:t>校园活动</a:t>
                      </a:r>
                      <a:endParaRPr lang="zh-CN" altLang="en-US" sz="1200" b="1" dirty="0"/>
                    </a:p>
                    <a:p>
                      <a:pPr algn="ctr"/>
                      <a:endParaRPr lang="zh-CN" altLang="en-US" sz="1200" b="1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rowSpan="3" hMerge="1">
                  <a:tcPr/>
                </a:tc>
                <a:tc gridSpan="3">
                  <a:txBody>
                    <a:bodyPr/>
                    <a:lstStyle/>
                    <a:p>
                      <a:r>
                        <a:rPr lang="zh-CN" altLang="en-US" sz="1200" dirty="0"/>
                        <a:t>第二届</a:t>
                      </a:r>
                      <a:r>
                        <a:rPr lang="en-US" altLang="zh-CN" sz="1200" dirty="0"/>
                        <a:t>The Color run </a:t>
                      </a:r>
                      <a:r>
                        <a:rPr lang="zh-CN" altLang="en-US" sz="1200" dirty="0"/>
                        <a:t>彩虹酷跑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良好</a:t>
                      </a:r>
                      <a:endParaRPr lang="zh-CN" altLang="en-US" sz="1200" dirty="0"/>
                    </a:p>
                  </a:txBody>
                  <a:tcPr anchor="ctr"/>
                </a:tc>
              </a:tr>
              <a:tr h="286028">
                <a:tc vMerge="1" gridSpan="2">
                  <a:tcPr/>
                </a:tc>
                <a:tc vMerge="1" hMerge="1">
                  <a:tcPr/>
                </a:tc>
                <a:tc gridSpan="3">
                  <a:txBody>
                    <a:bodyPr/>
                    <a:lstStyle/>
                    <a:p>
                      <a:r>
                        <a:rPr lang="zh-CN" altLang="en-US" sz="1200" dirty="0"/>
                        <a:t>湖畔大讲堂第十二讲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cPr anchor="ctr"/>
                </a:tc>
                <a:tc h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良好</a:t>
                      </a:r>
                      <a:endParaRPr lang="zh-CN" altLang="en-US" sz="1200" dirty="0"/>
                    </a:p>
                  </a:txBody>
                  <a:tcPr anchor="ctr"/>
                </a:tc>
              </a:tr>
              <a:tr h="286028">
                <a:tc vMerge="1" gridSpan="2">
                  <a:tcPr/>
                </a:tc>
                <a:tc vMerge="1" hMerge="1">
                  <a:tcPr/>
                </a:tc>
                <a:tc gridSpan="3">
                  <a:txBody>
                    <a:bodyPr/>
                    <a:lstStyle/>
                    <a:p>
                      <a:r>
                        <a:rPr lang="zh-CN" altLang="en-US" sz="1200" dirty="0"/>
                        <a:t>第七届“星青年“表彰晚会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cPr anchor="ctr"/>
                </a:tc>
                <a:tc h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良好</a:t>
                      </a:r>
                      <a:endParaRPr lang="zh-CN" altLang="en-US" sz="1200" dirty="0"/>
                    </a:p>
                  </a:txBody>
                  <a:tcPr anchor="ctr"/>
                </a:tc>
              </a:tr>
              <a:tr h="286028">
                <a:tc rowSpan="3" gridSpan="2"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志愿活动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3" hMerge="1">
                  <a:tcPr anchor="ctr"/>
                </a:tc>
                <a:tc gridSpan="3">
                  <a:txBody>
                    <a:bodyPr/>
                    <a:lstStyle/>
                    <a:p>
                      <a:r>
                        <a:rPr lang="zh-CN" altLang="en-US" sz="1200" dirty="0"/>
                        <a:t>临安半程马拉松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cPr anchor="ctr"/>
                </a:tc>
                <a:tc h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A-</a:t>
                      </a:r>
                      <a:endParaRPr lang="zh-CN" altLang="en-US" sz="1200" dirty="0"/>
                    </a:p>
                  </a:txBody>
                  <a:tcPr anchor="ctr"/>
                </a:tc>
              </a:tr>
              <a:tr h="286028">
                <a:tc vMerge="1" gridSpan="2">
                  <a:tcPr anchor="ctr"/>
                </a:tc>
                <a:tc vMerge="1" hMerge="1"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/>
                        <a:t>2017</a:t>
                      </a:r>
                      <a:r>
                        <a:rPr lang="zh-CN" altLang="en-US" sz="1200" dirty="0"/>
                        <a:t>级迎新志愿者活动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cPr anchor="ctr"/>
                </a:tc>
                <a:tc h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</a:t>
                      </a:r>
                      <a:endParaRPr lang="zh-CN" altLang="en-US" sz="1200" dirty="0"/>
                    </a:p>
                  </a:txBody>
                  <a:tcPr anchor="ctr"/>
                </a:tc>
              </a:tr>
              <a:tr h="286028">
                <a:tc vMerge="1" gridSpan="2">
                  <a:tcPr anchor="ctr"/>
                </a:tc>
                <a:tc vMerge="1" hMerge="1">
                  <a:tcPr anchor="ctr"/>
                </a:tc>
                <a:tc gridSpan="3">
                  <a:txBody>
                    <a:bodyPr/>
                    <a:lstStyle/>
                    <a:p>
                      <a:r>
                        <a:rPr lang="zh-CN" altLang="en-US" sz="1200" dirty="0"/>
                        <a:t>武术散打世界杯赛事志愿者活动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cPr anchor="ctr"/>
                </a:tc>
                <a:tc h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</a:t>
                      </a:r>
                      <a:endParaRPr lang="zh-CN" altLang="en-US" sz="1200" dirty="0"/>
                    </a:p>
                  </a:txBody>
                  <a:tcPr anchor="ctr"/>
                </a:tc>
              </a:tr>
              <a:tr h="286028">
                <a:tc rowSpan="3" gridSpan="2"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社会实践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rowSpan="3" hMerge="1"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/>
                        <a:t>第三届“大山里的向阳花暑期“实践服务团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cPr anchor="ctr"/>
                </a:tc>
                <a:tc h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A+</a:t>
                      </a:r>
                      <a:endParaRPr lang="zh-CN" altLang="en-US" sz="1200" dirty="0"/>
                    </a:p>
                  </a:txBody>
                  <a:tcPr anchor="ctr"/>
                </a:tc>
              </a:tr>
              <a:tr h="286028">
                <a:tc vMerge="1" gridSpan="2">
                  <a:tcPr anchor="ctr"/>
                </a:tc>
                <a:tc vMerge="1" hMerge="1">
                  <a:tcPr/>
                </a:tc>
                <a:tc gridSpan="3">
                  <a:txBody>
                    <a:bodyPr/>
                    <a:lstStyle/>
                    <a:p>
                      <a:r>
                        <a:rPr lang="zh-CN" altLang="en-US" sz="1200" dirty="0"/>
                        <a:t>寒假回访母校活动湖畔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cPr anchor="ctr"/>
                </a:tc>
                <a:tc h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B</a:t>
                      </a:r>
                      <a:endParaRPr lang="zh-CN" altLang="en-US" sz="1200" dirty="0"/>
                    </a:p>
                  </a:txBody>
                  <a:tcPr anchor="ctr"/>
                </a:tc>
              </a:tr>
              <a:tr h="286028">
                <a:tc vMerge="1" gridSpan="2">
                  <a:tcPr anchor="ctr"/>
                </a:tc>
                <a:tc vMerge="1" hMerge="1"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/>
                        <a:t>雏鹰暑期实践服务团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cPr anchor="ctr"/>
                </a:tc>
                <a:tc h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B-</a:t>
                      </a:r>
                      <a:endParaRPr lang="zh-CN" altLang="en-US" sz="1200" dirty="0"/>
                    </a:p>
                  </a:txBody>
                  <a:tcPr anchor="ctr"/>
                </a:tc>
              </a:tr>
              <a:tr h="286028">
                <a:tc rowSpan="3" gridSpan="2"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学生组织履历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200" b="1" dirty="0"/>
                        <a:t>及社团履历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3" hMerge="1"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200" dirty="0"/>
                        <a:t>2015-2016</a:t>
                      </a:r>
                      <a:r>
                        <a:rPr lang="zh-CN" altLang="en-US" sz="1200" dirty="0"/>
                        <a:t>学年 院学生会办公室干事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良好</a:t>
                      </a:r>
                      <a:endParaRPr lang="zh-CN" altLang="en-US" sz="1200" dirty="0"/>
                    </a:p>
                  </a:txBody>
                  <a:tcPr anchor="ctr"/>
                </a:tc>
              </a:tr>
              <a:tr h="286028">
                <a:tc vMerge="1" gridSpan="2">
                  <a:tcPr anchor="ctr"/>
                </a:tc>
                <a:tc vMerge="1" hMerge="1"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200" dirty="0"/>
                        <a:t>2017-2018</a:t>
                      </a:r>
                      <a:r>
                        <a:rPr lang="zh-CN" altLang="en-US" sz="1200" dirty="0"/>
                        <a:t>学年 青森漫研社社员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合格</a:t>
                      </a:r>
                      <a:endParaRPr lang="zh-CN" altLang="en-US" sz="1200" dirty="0"/>
                    </a:p>
                  </a:txBody>
                  <a:tcPr anchor="ctr"/>
                </a:tc>
              </a:tr>
              <a:tr h="286028">
                <a:tc vMerge="1" gridSpan="2">
                  <a:tcPr anchor="ctr"/>
                </a:tc>
                <a:tc vMerge="1" hMerge="1"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200" dirty="0"/>
                        <a:t>2016-2017</a:t>
                      </a:r>
                      <a:r>
                        <a:rPr lang="zh-CN" altLang="en-US" sz="1200" dirty="0"/>
                        <a:t>学年 院学生会办公室部长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优秀</a:t>
                      </a:r>
                      <a:endParaRPr lang="zh-CN" altLang="en-US" sz="1200" dirty="0"/>
                    </a:p>
                  </a:txBody>
                  <a:tcPr anchor="ctr"/>
                </a:tc>
              </a:tr>
              <a:tr h="286028">
                <a:tc rowSpan="3" gridSpan="2"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专业证书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rowSpan="3" hMerge="1">
                  <a:tcPr/>
                </a:tc>
                <a:tc gridSpan="3">
                  <a:txBody>
                    <a:bodyPr/>
                    <a:lstStyle/>
                    <a:p>
                      <a:r>
                        <a:rPr lang="zh-CN" altLang="en-US" sz="1200" dirty="0"/>
                        <a:t>证券从业资格证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通过</a:t>
                      </a:r>
                      <a:endParaRPr lang="zh-CN" altLang="en-US" sz="1200" dirty="0"/>
                    </a:p>
                  </a:txBody>
                  <a:tcPr anchor="ctr"/>
                </a:tc>
              </a:tr>
              <a:tr h="286028">
                <a:tc vMerge="1" gridSpan="2">
                  <a:tcPr anchor="ctr"/>
                </a:tc>
                <a:tc vMerge="1" hMerge="1"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200" dirty="0"/>
                        <a:t>CET</a:t>
                      </a:r>
                      <a:r>
                        <a:rPr lang="zh-CN" altLang="en-US" sz="1200" dirty="0"/>
                        <a:t>英语四级证书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425</a:t>
                      </a:r>
                      <a:r>
                        <a:rPr lang="zh-CN" altLang="en-US" sz="1200" dirty="0"/>
                        <a:t>分</a:t>
                      </a:r>
                      <a:endParaRPr lang="zh-CN" altLang="en-US" sz="1200" dirty="0"/>
                    </a:p>
                  </a:txBody>
                  <a:tcPr anchor="ctr"/>
                </a:tc>
              </a:tr>
              <a:tr h="286028">
                <a:tc vMerge="1" gridSpan="2">
                  <a:tcPr anchor="ctr"/>
                </a:tc>
                <a:tc vMerge="1" hMerge="1">
                  <a:tcPr/>
                </a:tc>
                <a:tc gridSpan="3">
                  <a:txBody>
                    <a:bodyPr/>
                    <a:lstStyle/>
                    <a:p>
                      <a:r>
                        <a:rPr lang="zh-CN" altLang="en-US" sz="1200" dirty="0"/>
                        <a:t>初级会计证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通过</a:t>
                      </a:r>
                      <a:endParaRPr lang="zh-CN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965770" y="1982913"/>
            <a:ext cx="5352836" cy="3093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学生毕业时将拥有一张正式的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第二课堂成绩单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同时附有第二课堂成绩单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查询码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，企业可进入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企业端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查看我院应聘学生第二课堂成绩，为企业用人选人提供参考并大大减少学院学工、团委等职能部门出具各类活动证明的次数。</a:t>
            </a:r>
            <a:endParaRPr lang="en-US" altLang="zh-CN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134" y="604475"/>
            <a:ext cx="700667" cy="10260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8115" y="68580"/>
            <a:ext cx="286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课堂成绩数字化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88831" y="6420196"/>
            <a:ext cx="31607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第二课堂成绩单效果图（初稿）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24150" y="2613660"/>
            <a:ext cx="6744335" cy="829945"/>
            <a:chOff x="4290" y="4116"/>
            <a:chExt cx="10621" cy="1307"/>
          </a:xfrm>
        </p:grpSpPr>
        <p:sp>
          <p:nvSpPr>
            <p:cNvPr id="21" name="矩形 20"/>
            <p:cNvSpPr/>
            <p:nvPr/>
          </p:nvSpPr>
          <p:spPr>
            <a:xfrm>
              <a:off x="4290" y="4448"/>
              <a:ext cx="10620" cy="6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290" y="4116"/>
              <a:ext cx="1062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spc="3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谢谢聆听</a:t>
              </a:r>
              <a:endParaRPr lang="en-US" altLang="zh-CN" sz="4800" spc="3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505833" y="3525748"/>
            <a:ext cx="5180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加强校际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交流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，促进共同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发展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47310" y="3982085"/>
            <a:ext cx="1948815" cy="3067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汇报人：苏前溢</a:t>
            </a:r>
            <a:endParaRPr lang="zh-CN" altLang="en-US" sz="1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475162" y="207466"/>
            <a:ext cx="3241676" cy="2172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475162" y="6437541"/>
            <a:ext cx="3241676" cy="2172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ppt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42630" y="-2590800"/>
            <a:ext cx="4953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4406"/>
    </mc:Choice>
    <mc:Fallback>
      <p:transition advClick="0" advTm="4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-31490" y="3789561"/>
            <a:ext cx="12282178" cy="1061224"/>
          </a:xfrm>
          <a:custGeom>
            <a:avLst/>
            <a:gdLst>
              <a:gd name="connisteX0" fmla="*/ 0 w 10585633"/>
              <a:gd name="connsiteY0" fmla="*/ 807070 h 1115462"/>
              <a:gd name="connisteX1" fmla="*/ 2921000 w 10585633"/>
              <a:gd name="connsiteY1" fmla="*/ 111745 h 1115462"/>
              <a:gd name="connisteX2" fmla="*/ 6120130 w 10585633"/>
              <a:gd name="connsiteY2" fmla="*/ 1113140 h 1115462"/>
              <a:gd name="connisteX3" fmla="*/ 8373745 w 10585633"/>
              <a:gd name="connsiteY3" fmla="*/ 334630 h 1115462"/>
              <a:gd name="connisteX4" fmla="*/ 10433050 w 10585633"/>
              <a:gd name="connsiteY4" fmla="*/ 28560 h 1115462"/>
              <a:gd name="connisteX5" fmla="*/ 10293985 w 10585633"/>
              <a:gd name="connsiteY5" fmla="*/ 28560 h 111546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585634" h="1115463">
                <a:moveTo>
                  <a:pt x="0" y="807070"/>
                </a:moveTo>
                <a:cubicBezTo>
                  <a:pt x="520065" y="647685"/>
                  <a:pt x="1696720" y="50785"/>
                  <a:pt x="2921000" y="111745"/>
                </a:cubicBezTo>
                <a:cubicBezTo>
                  <a:pt x="4145280" y="172705"/>
                  <a:pt x="5029835" y="1068690"/>
                  <a:pt x="6120130" y="1113140"/>
                </a:cubicBezTo>
                <a:cubicBezTo>
                  <a:pt x="7210425" y="1157590"/>
                  <a:pt x="7511415" y="551800"/>
                  <a:pt x="8373745" y="334630"/>
                </a:cubicBezTo>
                <a:cubicBezTo>
                  <a:pt x="9236075" y="117460"/>
                  <a:pt x="10048875" y="89520"/>
                  <a:pt x="10433050" y="28560"/>
                </a:cubicBezTo>
                <a:cubicBezTo>
                  <a:pt x="10817225" y="-32400"/>
                  <a:pt x="10363200" y="22210"/>
                  <a:pt x="10293985" y="285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80635" y="4722832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2016.09</a:t>
            </a:r>
            <a:endParaRPr lang="en-US" altLang="zh-CN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7297" y="5279430"/>
            <a:ext cx="4376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团中央学校部印发《高校共青团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第二课堂成绩单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”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制度试点工作实施办法》</a:t>
            </a:r>
            <a:endParaRPr lang="en-US" altLang="zh-CN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endParaRPr lang="en-US" altLang="zh-CN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推出</a:t>
            </a:r>
            <a:r>
              <a:rPr lang="en-US" altLang="zh-CN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学生课外活动记录册</a:t>
            </a:r>
            <a:r>
              <a:rPr lang="en-US" altLang="zh-CN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》——</a:t>
            </a:r>
            <a:r>
              <a:rPr lang="zh-CN" altLang="en-US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小绿本</a:t>
            </a:r>
            <a:endParaRPr lang="zh-CN" altLang="en-US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25128" y="3228810"/>
            <a:ext cx="2381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2016.11</a:t>
            </a:r>
            <a:endParaRPr lang="en-US" altLang="zh-CN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13979" y="2071134"/>
            <a:ext cx="3930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共青团中央、教育部联合印发关于《高校共青团改革实施方案》的通知</a:t>
            </a:r>
            <a:endParaRPr lang="en-US" altLang="zh-CN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endParaRPr lang="en-US" altLang="zh-CN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尝试“数字团学”建设</a:t>
            </a:r>
            <a:endParaRPr lang="zh-CN" altLang="en-US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99991" y="4876799"/>
            <a:ext cx="2173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2017.05</a:t>
            </a:r>
            <a:endParaRPr lang="en-US" altLang="zh-CN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44629" y="5278259"/>
            <a:ext cx="4107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《全国高校共青团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第二课堂成绩单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”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制度试点工作交流推进会》召开</a:t>
            </a:r>
            <a:endParaRPr lang="en-US" altLang="zh-CN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endParaRPr lang="en-US" altLang="zh-CN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更名</a:t>
            </a:r>
            <a:r>
              <a:rPr lang="en-US" altLang="zh-CN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en-US" altLang="zh-CN" dirty="0" err="1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Hziee</a:t>
            </a:r>
            <a:r>
              <a:rPr lang="zh-CN" altLang="en-US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第二课堂成绩单</a:t>
            </a:r>
            <a:r>
              <a:rPr lang="en-US" altLang="zh-CN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endParaRPr lang="zh-CN" altLang="en-US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808393" y="3279815"/>
            <a:ext cx="1681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2018.07</a:t>
            </a:r>
            <a:endParaRPr lang="en-US" altLang="zh-CN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48893" y="2212631"/>
            <a:ext cx="50004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共青团中央、教育部关于印发《关于在高校实施共青团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第二课堂成绩单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”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制度的意见》的通知</a:t>
            </a:r>
            <a:endParaRPr lang="en-US" altLang="zh-CN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endParaRPr lang="en-US" altLang="zh-CN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开始</a:t>
            </a:r>
            <a:r>
              <a:rPr lang="en-US" altLang="zh-CN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en-US" altLang="zh-CN" dirty="0" err="1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Hziee</a:t>
            </a:r>
            <a:r>
              <a:rPr lang="zh-CN" altLang="en-US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第二课堂成绩单</a:t>
            </a:r>
            <a:r>
              <a:rPr lang="en-US" altLang="zh-CN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r>
              <a:rPr lang="zh-CN" altLang="en-US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电子化，并于</a:t>
            </a:r>
            <a:r>
              <a:rPr lang="en-US" altLang="zh-CN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9</a:t>
            </a:r>
            <a:r>
              <a:rPr lang="zh-CN" altLang="en-US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月底完成</a:t>
            </a:r>
            <a:endParaRPr lang="zh-CN" altLang="en-US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6828" y="3583258"/>
            <a:ext cx="1108710" cy="61658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618" y="3964801"/>
            <a:ext cx="1108710" cy="61658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0183" y="4474547"/>
            <a:ext cx="1108710" cy="61658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40374" y="3720485"/>
            <a:ext cx="1108710" cy="61658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58115" y="68580"/>
            <a:ext cx="3448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校园品牌体系化 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18961" y="590550"/>
            <a:ext cx="4354077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第二课堂成绩单背景</a:t>
            </a:r>
            <a:endParaRPr lang="zh-CN" altLang="en-US" sz="3600" dirty="0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82064" y="1133239"/>
            <a:ext cx="3823410" cy="1605915"/>
            <a:chOff x="1432" y="2974"/>
            <a:chExt cx="3029" cy="2529"/>
          </a:xfrm>
        </p:grpSpPr>
        <p:sp>
          <p:nvSpPr>
            <p:cNvPr id="2" name="文本框 1"/>
            <p:cNvSpPr txBox="1"/>
            <p:nvPr/>
          </p:nvSpPr>
          <p:spPr>
            <a:xfrm>
              <a:off x="1432" y="2974"/>
              <a:ext cx="3029" cy="1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ts val="4000"/>
                </a:lnSpc>
              </a:pPr>
              <a:r>
                <a:rPr lang="zh-CN" altLang="en-US" sz="3600" b="1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课堂</a:t>
              </a:r>
              <a:r>
                <a:rPr lang="zh-CN" altLang="en-US" sz="3600" b="1" dirty="0">
                  <a:solidFill>
                    <a:schemeClr val="accent2">
                      <a:lumMod val="7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目录</a:t>
              </a:r>
              <a:r>
                <a:rPr lang="zh-CN" altLang="en-US" sz="3600" b="1" dirty="0">
                  <a:solidFill>
                    <a:srgbClr val="FF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</a:t>
              </a:r>
              <a:endParaRPr lang="en-US" altLang="zh-CN" sz="3600" b="1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  <a:p>
              <a:pPr algn="ctr" fontAlgn="auto">
                <a:lnSpc>
                  <a:spcPts val="4000"/>
                </a:lnSpc>
              </a:pPr>
              <a:r>
                <a:rPr lang="zh-CN" altLang="en-US" sz="3600" b="1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三大</a:t>
              </a:r>
              <a:r>
                <a:rPr lang="zh-CN" altLang="en-US" sz="3600" b="1" dirty="0">
                  <a:solidFill>
                    <a:schemeClr val="accent2">
                      <a:lumMod val="7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要点</a:t>
              </a:r>
              <a:endParaRPr lang="zh-CN" altLang="en-US" sz="3600" b="1" dirty="0">
                <a:solidFill>
                  <a:schemeClr val="accent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367" y="4776"/>
              <a:ext cx="1269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7B8994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CATALOG</a:t>
              </a:r>
              <a:endParaRPr lang="en-US" altLang="zh-CN" sz="2400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4475162" y="207466"/>
            <a:ext cx="3241676" cy="217289"/>
          </a:xfrm>
          <a:prstGeom prst="rect">
            <a:avLst/>
          </a:prstGeom>
          <a:solidFill>
            <a:srgbClr val="7B8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475162" y="6437541"/>
            <a:ext cx="3241676" cy="217289"/>
          </a:xfrm>
          <a:prstGeom prst="rect">
            <a:avLst/>
          </a:prstGeom>
          <a:solidFill>
            <a:srgbClr val="7B8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文本框 111"/>
          <p:cNvSpPr txBox="1"/>
          <p:nvPr/>
        </p:nvSpPr>
        <p:spPr>
          <a:xfrm>
            <a:off x="3344545" y="3134360"/>
            <a:ext cx="605091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一、校园品牌体系化  </a:t>
            </a:r>
            <a:r>
              <a:rPr lang="zh-CN" altLang="en-US" sz="2800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活动变课程</a:t>
            </a:r>
            <a:endParaRPr lang="en-US" altLang="zh-CN" sz="2800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endParaRPr lang="en-US" altLang="zh-CN" sz="28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二、第二课堂制度化  </a:t>
            </a:r>
            <a:r>
              <a:rPr lang="zh-CN" altLang="en-US" sz="2800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成果变学分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endParaRPr lang="en-US" altLang="zh-CN" sz="28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8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三、课堂成绩数字化  </a:t>
            </a:r>
            <a:r>
              <a:rPr lang="zh-CN" altLang="en-US" sz="2800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线下变线上</a:t>
            </a:r>
            <a:endParaRPr lang="zh-CN" altLang="en-US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360"/>
    </mc:Choice>
    <mc:Fallback>
      <p:transition spd="med" advClick="0" advTm="436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993914" y="2392169"/>
            <a:ext cx="10052720" cy="4195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 一是增加教育意义。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整理各类校园文化活动，利用辩论赛、校园十佳歌手比赛、“星青年”表彰晚会等活动，鼓励学生对社会、校园事件进行讨论并积极参与决策，引导青年学生积极思考，把校园活动做成思想阵地，增加“活泼”思政类课的建设。</a:t>
            </a:r>
            <a:endParaRPr lang="en-US" altLang="zh-CN" sz="20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二是建立品牌讲堂。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根据学院特点，建立湖畔大讲堂、青年说、启明星等讲堂品牌，针对企业</a:t>
            </a:r>
            <a:r>
              <a:rPr lang="en-US" altLang="zh-CN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CEO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、教授等社会知名人士、学生代表、竞赛达人等多个方面，开展有益学生的品牌讲座补充独立学院学生在经验、社会阅历、知识深度上的不足，增加“变相”讲堂。</a:t>
            </a:r>
            <a:endParaRPr lang="en-US" altLang="zh-CN" sz="20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三是用好学生社团。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充分发挥学院大学生艺术团、学生社团的作用，要求大学生艺术团开展针对大一新生的艺术课程；鼓励优质社团将特色制作成课程，将原有的社团活动转变成为社团特色课程。双管齐下，增加文体类特长课的建设。</a:t>
            </a:r>
            <a:endParaRPr lang="zh-CN" altLang="en-US" sz="20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8115" y="68580"/>
            <a:ext cx="286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校园品牌体系化 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50594" y="590550"/>
            <a:ext cx="3890809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品牌体系建设思路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下箭头 25"/>
          <p:cNvSpPr/>
          <p:nvPr/>
        </p:nvSpPr>
        <p:spPr>
          <a:xfrm rot="16260000">
            <a:off x="5794876" y="1138239"/>
            <a:ext cx="2285683" cy="2687329"/>
          </a:xfrm>
          <a:custGeom>
            <a:avLst/>
            <a:gdLst/>
            <a:ahLst/>
            <a:cxnLst/>
            <a:rect l="l" t="t" r="r" b="b"/>
            <a:pathLst>
              <a:path w="1465430" h="1722939">
                <a:moveTo>
                  <a:pt x="1465430" y="1388403"/>
                </a:moveTo>
                <a:lnTo>
                  <a:pt x="1055958" y="1722939"/>
                </a:lnTo>
                <a:lnTo>
                  <a:pt x="646486" y="1388403"/>
                </a:lnTo>
                <a:lnTo>
                  <a:pt x="817256" y="1388403"/>
                </a:lnTo>
                <a:cubicBezTo>
                  <a:pt x="818207" y="1379737"/>
                  <a:pt x="818181" y="1371017"/>
                  <a:pt x="818028" y="1362268"/>
                </a:cubicBezTo>
                <a:cubicBezTo>
                  <a:pt x="810000" y="902323"/>
                  <a:pt x="456087" y="529556"/>
                  <a:pt x="8518" y="487973"/>
                </a:cubicBezTo>
                <a:lnTo>
                  <a:pt x="0" y="0"/>
                </a:lnTo>
                <a:cubicBezTo>
                  <a:pt x="717569" y="39799"/>
                  <a:pt x="1292699" y="628338"/>
                  <a:pt x="1305447" y="1358622"/>
                </a:cubicBezTo>
                <a:lnTo>
                  <a:pt x="1304532" y="1388403"/>
                </a:lnTo>
                <a:close/>
              </a:path>
            </a:pathLst>
          </a:custGeom>
          <a:solidFill>
            <a:srgbClr val="293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25"/>
          <p:cNvSpPr/>
          <p:nvPr/>
        </p:nvSpPr>
        <p:spPr>
          <a:xfrm rot="10800000">
            <a:off x="5327533" y="3266893"/>
            <a:ext cx="2202544" cy="2677213"/>
          </a:xfrm>
          <a:custGeom>
            <a:avLst/>
            <a:gdLst/>
            <a:ahLst/>
            <a:cxnLst/>
            <a:rect l="l" t="t" r="r" b="b"/>
            <a:pathLst>
              <a:path w="1412127" h="1716454">
                <a:moveTo>
                  <a:pt x="1002655" y="1716454"/>
                </a:moveTo>
                <a:lnTo>
                  <a:pt x="593183" y="1381918"/>
                </a:lnTo>
                <a:lnTo>
                  <a:pt x="763953" y="1381918"/>
                </a:lnTo>
                <a:cubicBezTo>
                  <a:pt x="764904" y="1373252"/>
                  <a:pt x="764878" y="1364532"/>
                  <a:pt x="764725" y="1355783"/>
                </a:cubicBezTo>
                <a:cubicBezTo>
                  <a:pt x="756968" y="911339"/>
                  <a:pt x="426247" y="548296"/>
                  <a:pt x="0" y="487775"/>
                </a:cubicBezTo>
                <a:lnTo>
                  <a:pt x="203814" y="238307"/>
                </a:lnTo>
                <a:lnTo>
                  <a:pt x="9119" y="0"/>
                </a:lnTo>
                <a:cubicBezTo>
                  <a:pt x="697426" y="67860"/>
                  <a:pt x="1239769" y="643211"/>
                  <a:pt x="1252144" y="1352137"/>
                </a:cubicBezTo>
                <a:lnTo>
                  <a:pt x="1251229" y="1381918"/>
                </a:lnTo>
                <a:lnTo>
                  <a:pt x="1412127" y="138191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下箭头 25"/>
          <p:cNvSpPr/>
          <p:nvPr/>
        </p:nvSpPr>
        <p:spPr>
          <a:xfrm rot="5400000">
            <a:off x="7455457" y="3761158"/>
            <a:ext cx="2225390" cy="2676704"/>
          </a:xfrm>
          <a:custGeom>
            <a:avLst/>
            <a:gdLst/>
            <a:ahLst/>
            <a:cxnLst/>
            <a:rect l="l" t="t" r="r" b="b"/>
            <a:pathLst>
              <a:path w="1426774" h="1716127">
                <a:moveTo>
                  <a:pt x="0" y="485392"/>
                </a:moveTo>
                <a:lnTo>
                  <a:pt x="211738" y="226225"/>
                </a:lnTo>
                <a:lnTo>
                  <a:pt x="26914" y="0"/>
                </a:lnTo>
                <a:cubicBezTo>
                  <a:pt x="713728" y="69291"/>
                  <a:pt x="1254435" y="643967"/>
                  <a:pt x="1266791" y="1351810"/>
                </a:cubicBezTo>
                <a:lnTo>
                  <a:pt x="1265876" y="1381591"/>
                </a:lnTo>
                <a:lnTo>
                  <a:pt x="1426774" y="1381591"/>
                </a:lnTo>
                <a:lnTo>
                  <a:pt x="1017302" y="1716127"/>
                </a:lnTo>
                <a:lnTo>
                  <a:pt x="607830" y="1381591"/>
                </a:lnTo>
                <a:lnTo>
                  <a:pt x="778600" y="1381591"/>
                </a:lnTo>
                <a:cubicBezTo>
                  <a:pt x="779551" y="1372925"/>
                  <a:pt x="779525" y="1364205"/>
                  <a:pt x="779372" y="1355456"/>
                </a:cubicBezTo>
                <a:cubicBezTo>
                  <a:pt x="771526" y="905924"/>
                  <a:pt x="433279" y="539668"/>
                  <a:pt x="0" y="485392"/>
                </a:cubicBezTo>
                <a:close/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25"/>
          <p:cNvSpPr/>
          <p:nvPr/>
        </p:nvSpPr>
        <p:spPr>
          <a:xfrm>
            <a:off x="8052486" y="1601962"/>
            <a:ext cx="2156523" cy="2673911"/>
          </a:xfrm>
          <a:custGeom>
            <a:avLst/>
            <a:gdLst/>
            <a:ahLst/>
            <a:cxnLst/>
            <a:rect l="l" t="t" r="r" b="b"/>
            <a:pathLst>
              <a:path w="1382621" h="1714336">
                <a:moveTo>
                  <a:pt x="0" y="0"/>
                </a:moveTo>
                <a:cubicBezTo>
                  <a:pt x="678610" y="77151"/>
                  <a:pt x="1210386" y="648114"/>
                  <a:pt x="1222638" y="1350019"/>
                </a:cubicBezTo>
                <a:lnTo>
                  <a:pt x="1221723" y="1379800"/>
                </a:lnTo>
                <a:lnTo>
                  <a:pt x="1382621" y="1379800"/>
                </a:lnTo>
                <a:lnTo>
                  <a:pt x="973149" y="1714336"/>
                </a:lnTo>
                <a:lnTo>
                  <a:pt x="563677" y="1379800"/>
                </a:lnTo>
                <a:lnTo>
                  <a:pt x="734447" y="1379800"/>
                </a:lnTo>
                <a:cubicBezTo>
                  <a:pt x="735398" y="1371134"/>
                  <a:pt x="735372" y="1362414"/>
                  <a:pt x="735219" y="1353665"/>
                </a:cubicBezTo>
                <a:cubicBezTo>
                  <a:pt x="727702" y="923006"/>
                  <a:pt x="416945" y="568776"/>
                  <a:pt x="9984" y="491348"/>
                </a:cubicBezTo>
                <a:lnTo>
                  <a:pt x="205376" y="260531"/>
                </a:lnTo>
                <a:close/>
              </a:path>
            </a:pathLst>
          </a:custGeom>
          <a:noFill/>
          <a:ln>
            <a:solidFill>
              <a:srgbClr val="7A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923387" y="3478452"/>
            <a:ext cx="1879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第二课堂</a:t>
            </a:r>
            <a:endParaRPr lang="zh-CN" altLang="en-US" sz="32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769164" y="2861026"/>
            <a:ext cx="1243793" cy="4047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思想成长</a:t>
            </a:r>
            <a:endParaRPr lang="zh-CN" altLang="en-US" sz="20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80561" y="4503747"/>
            <a:ext cx="1243793" cy="4001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素质拓展</a:t>
            </a:r>
            <a:endParaRPr lang="zh-CN" altLang="en-US" sz="20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290090" y="1805856"/>
            <a:ext cx="1243793" cy="4047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志愿公益</a:t>
            </a:r>
            <a:endParaRPr lang="zh-CN" altLang="en-US" sz="20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69606" y="2593404"/>
            <a:ext cx="1243793" cy="4001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青春榜样</a:t>
            </a:r>
            <a:endParaRPr lang="zh-CN" altLang="en-US" sz="20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057330" y="5351740"/>
            <a:ext cx="1243793" cy="4001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学科竞赛</a:t>
            </a:r>
            <a:endParaRPr lang="zh-CN" altLang="en-US" sz="20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692396" y="4634610"/>
            <a:ext cx="1243793" cy="4001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兴趣特长</a:t>
            </a:r>
            <a:endParaRPr lang="zh-CN" altLang="en-US" sz="20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8115" y="68580"/>
            <a:ext cx="3448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校园品牌体系化 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629619" y="590550"/>
            <a:ext cx="4932761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 </a:t>
            </a:r>
            <a:r>
              <a:rPr lang="en-US" altLang="zh-CN" sz="3600" b="1" dirty="0" err="1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Hziee</a:t>
            </a:r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第二课堂课程体系</a:t>
            </a:r>
            <a:endParaRPr lang="zh-CN" altLang="en-US" sz="36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" t="7555" r="9407" b="27381"/>
          <a:stretch>
            <a:fillRect/>
          </a:stretch>
        </p:blipFill>
        <p:spPr>
          <a:xfrm>
            <a:off x="1516295" y="2069354"/>
            <a:ext cx="2528071" cy="3682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" t="15258" b="23853"/>
          <a:stretch>
            <a:fillRect/>
          </a:stretch>
        </p:blipFill>
        <p:spPr>
          <a:xfrm>
            <a:off x="658540" y="3361169"/>
            <a:ext cx="2541994" cy="342825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8115" y="68580"/>
            <a:ext cx="3448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校园品牌体系化 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11884" y="590550"/>
            <a:ext cx="3368231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 </a:t>
            </a:r>
            <a:r>
              <a:rPr lang="en-US" altLang="zh-CN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1.</a:t>
            </a:r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思想成长课程</a:t>
            </a:r>
            <a:endParaRPr lang="zh-CN" alt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904421" y="2010647"/>
            <a:ext cx="7810783" cy="4847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包括：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“新学习”系列培养计划、青年马克思主义者培养工程、团日活动、暑期社会实践、入团仪式等。</a:t>
            </a:r>
            <a:endParaRPr lang="en-US" altLang="zh-CN" sz="20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活动一：“新学习”系列培养计划</a:t>
            </a:r>
            <a:endParaRPr lang="en-US" altLang="zh-CN" sz="2000" b="1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 对学院团员、党员等通过组织观看“初心剧场”、参加早课查勤等活动进行培养、考核，是入党的试金石。参与人次万余次。</a:t>
            </a:r>
            <a:endParaRPr lang="en-US" altLang="zh-CN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活动二：青年马克思主义者培养工程</a:t>
            </a:r>
            <a:endParaRPr lang="en-US" altLang="zh-CN" sz="2000" b="1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通过集中授课、分批实践等方式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,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不断提高学院大学生骨干、团干部、青年知识分子等青年群体的思想政治素质、政策理论水平、创新能力、实践能力和组织协调能力。结业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5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期学生，共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700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余人。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15" name="图片 14" descr="图片包含 室内, 天花板, 建筑物, 人员&#10;&#10;已生成极高可信度的说明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9" t="24292" r="10778" b="20482"/>
          <a:stretch>
            <a:fillRect/>
          </a:stretch>
        </p:blipFill>
        <p:spPr>
          <a:xfrm>
            <a:off x="426297" y="2010647"/>
            <a:ext cx="3094995" cy="12438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8" y="2018395"/>
            <a:ext cx="2880360" cy="1920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2" y="3273641"/>
            <a:ext cx="2880360" cy="19208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447150" y="590550"/>
            <a:ext cx="3297699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2.</a:t>
            </a:r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公益志愿课程</a:t>
            </a:r>
            <a:endParaRPr lang="zh-CN" altLang="en-US" sz="36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04" y="4604900"/>
            <a:ext cx="2880360" cy="19208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8115" y="68580"/>
            <a:ext cx="286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校园品牌体系化 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04421" y="2010647"/>
            <a:ext cx="7810783" cy="4016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包括：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大型志愿活动、志愿基地志愿活动、校内志愿活动</a:t>
            </a:r>
            <a:endParaRPr lang="en-US" altLang="zh-CN" sz="20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活动一：</a:t>
            </a:r>
            <a:r>
              <a:rPr lang="en-US" altLang="zh-CN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2018</a:t>
            </a: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年</a:t>
            </a:r>
            <a:r>
              <a:rPr lang="en-US" altLang="zh-CN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5</a:t>
            </a: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月</a:t>
            </a:r>
            <a:r>
              <a:rPr lang="en-US" altLang="zh-CN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18</a:t>
            </a: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日临安区半程马拉松志愿服务</a:t>
            </a:r>
            <a:endParaRPr lang="en-US" altLang="zh-CN" sz="2000" b="1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 本次志愿服务几乎完全由“小青禾”志愿服务队组成，共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416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名志愿者参与，本次赛事被誉为“最美乡村马拉松”。</a:t>
            </a:r>
            <a:endParaRPr lang="en-US" altLang="zh-CN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“小青禾”志愿者服务队</a:t>
            </a:r>
            <a:endParaRPr lang="en-US" altLang="zh-CN" sz="2000" b="1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成立于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2016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年，参与过乌镇互联网大会、杭州西湖博览会、临安半程马拉松、临安垂直马拉松、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2016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年中国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G20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峰会等；成立至今招募志愿者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547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人、进行志愿活动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358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次，累计志愿时长超过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万小时。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0"/>
          <a:stretch>
            <a:fillRect/>
          </a:stretch>
        </p:blipFill>
        <p:spPr>
          <a:xfrm>
            <a:off x="158115" y="2051903"/>
            <a:ext cx="3589073" cy="2190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158115" y="68580"/>
            <a:ext cx="286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B899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校园品牌体系化 </a:t>
            </a:r>
            <a:endParaRPr lang="en-US" altLang="zh-CN" sz="2800" dirty="0">
              <a:solidFill>
                <a:srgbClr val="7B899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91847" y="590550"/>
            <a:ext cx="340830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 </a:t>
            </a:r>
            <a:r>
              <a:rPr lang="en-US" altLang="zh-CN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3.</a:t>
            </a:r>
            <a:r>
              <a:rPr lang="zh-CN" altLang="en-US" sz="3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青春榜样课程</a:t>
            </a:r>
            <a:endParaRPr lang="zh-CN" altLang="en-US" sz="3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3904421" y="2010647"/>
            <a:ext cx="7810783" cy="4478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包括：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“星青年”表彰晚会、国家奖学金评比大会、“</a:t>
            </a:r>
            <a:r>
              <a:rPr lang="en-US" altLang="zh-CN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I·</a:t>
            </a: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创未来”科技表彰大会、先进班集体评选、十佳大学生评比等</a:t>
            </a:r>
            <a:endParaRPr lang="en-US" altLang="zh-CN" sz="20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活动一：“星青年”表彰晚会</a:t>
            </a:r>
            <a:endParaRPr lang="en-US" altLang="zh-CN" sz="2000" b="1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我院唯一一台综合性、高水平、示范性的励志晚会，旨在表彰活跃在学院各个领域的杰出青年代表，是学院和晚会筹备组颁发的最高荣誉之一。以晚会故事性叙事、精美节目吸引同学到场观看。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活动二：国家奖学金评比大会</a:t>
            </a:r>
            <a:endParaRPr lang="en-US" altLang="zh-CN" sz="2000" b="1" dirty="0">
              <a:solidFill>
                <a:srgbClr val="C55A1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C55A1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 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通过辅导员推荐、线上匿名评比等方式挑选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15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位候选人进入决赛，在比赛现场进行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PPT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答辩演说，专家评委与学生评委共同投票选出国奖获得者。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4" y="4430985"/>
            <a:ext cx="3537653" cy="2358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TOPIC_ID" val="280617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4621</Words>
  <Application>WPS 演示</Application>
  <PresentationFormat>宽屏</PresentationFormat>
  <Paragraphs>674</Paragraphs>
  <Slides>24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</vt:lpstr>
      <vt:lpstr>宋体</vt:lpstr>
      <vt:lpstr>Wingdings</vt:lpstr>
      <vt:lpstr>方正清刻本悦宋简体</vt:lpstr>
      <vt:lpstr>Calibri</vt:lpstr>
      <vt:lpstr>微软雅黑</vt:lpstr>
      <vt:lpstr>等线</vt:lpstr>
      <vt:lpstr>Arial Unicode MS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封面</dc:title>
  <dc:creator>苏 前溢</dc:creator>
  <cp:lastModifiedBy>荷风1420259692</cp:lastModifiedBy>
  <cp:revision>135</cp:revision>
  <dcterms:created xsi:type="dcterms:W3CDTF">2018-10-18T07:59:00Z</dcterms:created>
  <dcterms:modified xsi:type="dcterms:W3CDTF">2019-05-03T11:18:59Z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